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6" r:id="rId6"/>
    <p:sldId id="279" r:id="rId7"/>
    <p:sldId id="266" r:id="rId8"/>
    <p:sldId id="277" r:id="rId9"/>
    <p:sldId id="272" r:id="rId10"/>
    <p:sldId id="274" r:id="rId11"/>
    <p:sldId id="278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>
        <p:scale>
          <a:sx n="118" d="100"/>
          <a:sy n="118" d="100"/>
        </p:scale>
        <p:origin x="-17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yGrants" TargetMode="External"/><Relationship Id="rId2" Type="http://schemas.openxmlformats.org/officeDocument/2006/relationships/hyperlink" Target="http://www.unibo.it/TuitionFee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InternationalRelations" TargetMode="External"/><Relationship Id="rId4" Type="http://schemas.openxmlformats.org/officeDocument/2006/relationships/hyperlink" Target="http://www.er-go.it/e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CurricularInternships/PostgraduateInternships" TargetMode="External"/><Relationship Id="rId2" Type="http://schemas.openxmlformats.org/officeDocument/2006/relationships/hyperlink" Target="https://almaorienta.unibo.it/tutorato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jobplacement.unibo.it/en" TargetMode="External"/><Relationship Id="rId4" Type="http://schemas.openxmlformats.org/officeDocument/2006/relationships/hyperlink" Target="http://www.unibo.it/CareersGuidan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dmissions" TargetMode="External"/><Relationship Id="rId2" Type="http://schemas.openxmlformats.org/officeDocument/2006/relationships/hyperlink" Target="http://www.unibo.it/StudentAdministrationOffic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nternationaldesk@unibo.i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bo.it/Transport" TargetMode="External"/><Relationship Id="rId3" Type="http://schemas.openxmlformats.org/officeDocument/2006/relationships/hyperlink" Target="http://www.unibo.it/AccommodationPlatforms" TargetMode="External"/><Relationship Id="rId7" Type="http://schemas.openxmlformats.org/officeDocument/2006/relationships/hyperlink" Target="http://www.unibo.it/StudyMultimediaRooms" TargetMode="External"/><Relationship Id="rId2" Type="http://schemas.openxmlformats.org/officeDocument/2006/relationships/hyperlink" Target="http://www.er-go.it/UnifiedLodging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ba.unibo.it/en" TargetMode="External"/><Relationship Id="rId5" Type="http://schemas.openxmlformats.org/officeDocument/2006/relationships/hyperlink" Target="http://www.unibo.it/CanteensandCatering" TargetMode="External"/><Relationship Id="rId4" Type="http://schemas.openxmlformats.org/officeDocument/2006/relationships/hyperlink" Target="http://www.unibo.it/LeaseContractRegistr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PsychologicalSupport" TargetMode="External"/><Relationship Id="rId2" Type="http://schemas.openxmlformats.org/officeDocument/2006/relationships/hyperlink" Target="http://www.unibo.it/MedicalAssistanc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CrossCulturalService" TargetMode="External"/><Relationship Id="rId4" Type="http://schemas.openxmlformats.org/officeDocument/2006/relationships/hyperlink" Target="http://www.studentidisabili.unibo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://www.cla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ook.unibo.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entAthlete" TargetMode="External"/><Relationship Id="rId2" Type="http://schemas.openxmlformats.org/officeDocument/2006/relationships/hyperlink" Target="http://www.cusb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UniboCulturaInitiatives" TargetMode="External"/><Relationship Id="rId5" Type="http://schemas.openxmlformats.org/officeDocument/2006/relationships/hyperlink" Target="http://www.unibo.it/AgevolazioniEventiCulturalied" TargetMode="External"/><Relationship Id="rId4" Type="http://schemas.openxmlformats.org/officeDocument/2006/relationships/hyperlink" Target="http://www.unibo.it/DiscountsCinemasTheatr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is.segreteriestudenti@unibo.it" TargetMode="External"/><Relationship Id="rId2" Type="http://schemas.openxmlformats.org/officeDocument/2006/relationships/hyperlink" Target="mailto:abis.dirittoallostudio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34471" y="404664"/>
            <a:ext cx="5184576" cy="2736304"/>
          </a:xfrm>
        </p:spPr>
        <p:txBody>
          <a:bodyPr/>
          <a:lstStyle/>
          <a:p>
            <a:r>
              <a:rPr lang="it-IT" sz="4000" dirty="0"/>
              <a:t>SERVICES &amp;</a:t>
            </a:r>
            <a:r>
              <a:rPr lang="it-IT" sz="4000" dirty="0" smtClean="0"/>
              <a:t> OPPORTUNITIES</a:t>
            </a:r>
          </a:p>
          <a:p>
            <a:r>
              <a:rPr lang="it-IT" sz="4000" dirty="0" smtClean="0"/>
              <a:t>FOR  STUDENTS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18447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Tuition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fees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study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grants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subsides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Guidance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tutoring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Languages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math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soft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Sport and free time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5877272"/>
            <a:ext cx="522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cap="all" dirty="0" err="1" smtClean="0"/>
              <a:t>Tuitions</a:t>
            </a:r>
            <a:r>
              <a:rPr lang="it-IT" cap="all" dirty="0" smtClean="0"/>
              <a:t> </a:t>
            </a:r>
            <a:r>
              <a:rPr lang="it-IT" cap="all" dirty="0" err="1" smtClean="0"/>
              <a:t>fees</a:t>
            </a:r>
            <a:r>
              <a:rPr lang="it-IT" cap="all" dirty="0" smtClean="0"/>
              <a:t> </a:t>
            </a:r>
            <a:r>
              <a:rPr lang="it-IT" cap="all" dirty="0" err="1" smtClean="0"/>
              <a:t>study</a:t>
            </a:r>
            <a:r>
              <a:rPr lang="it-IT" cap="all" dirty="0" smtClean="0"/>
              <a:t> </a:t>
            </a:r>
            <a:r>
              <a:rPr lang="it-IT" cap="all" dirty="0" err="1" smtClean="0"/>
              <a:t>grants</a:t>
            </a:r>
            <a:r>
              <a:rPr lang="it-IT" cap="all" dirty="0" smtClean="0"/>
              <a:t> and </a:t>
            </a:r>
            <a:r>
              <a:rPr lang="it-IT" cap="all" dirty="0" err="1" smtClean="0"/>
              <a:t>subsides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00501"/>
          </a:xfrm>
        </p:spPr>
        <p:txBody>
          <a:bodyPr/>
          <a:lstStyle/>
          <a:p>
            <a:endParaRPr lang="it-IT" dirty="0" smtClean="0"/>
          </a:p>
          <a:p>
            <a:r>
              <a:rPr lang="en-US" b="1" dirty="0"/>
              <a:t>Tuition fees </a:t>
            </a:r>
            <a:r>
              <a:rPr lang="en-US" dirty="0"/>
              <a:t>are calculated based on </a:t>
            </a:r>
            <a:r>
              <a:rPr lang="en-US" dirty="0" smtClean="0"/>
              <a:t>the economic conditions, the documentation must be submitted within </a:t>
            </a:r>
            <a:r>
              <a:rPr lang="it-IT" u="sng" dirty="0" smtClean="0"/>
              <a:t>30/10/2018</a:t>
            </a:r>
            <a:r>
              <a:rPr lang="it-IT" dirty="0" smtClean="0"/>
              <a:t>. </a:t>
            </a:r>
            <a:r>
              <a:rPr lang="it-IT" b="1" dirty="0" smtClean="0">
                <a:hlinkClick r:id="rId2"/>
              </a:rPr>
              <a:t>www.unibo.it/TuitionFees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err="1" smtClean="0"/>
              <a:t>Calls</a:t>
            </a:r>
            <a:r>
              <a:rPr lang="it-IT" dirty="0" smtClean="0"/>
              <a:t> for </a:t>
            </a:r>
            <a:r>
              <a:rPr lang="it-IT" dirty="0" err="1" smtClean="0"/>
              <a:t>applications</a:t>
            </a:r>
            <a:r>
              <a:rPr lang="it-IT" dirty="0" smtClean="0"/>
              <a:t> for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grants</a:t>
            </a:r>
            <a:r>
              <a:rPr lang="it-IT" dirty="0" smtClean="0"/>
              <a:t> and </a:t>
            </a:r>
            <a:r>
              <a:rPr lang="it-IT" dirty="0" err="1" smtClean="0"/>
              <a:t>subsides</a:t>
            </a:r>
            <a:r>
              <a:rPr lang="it-IT" dirty="0" smtClean="0"/>
              <a:t> are </a:t>
            </a:r>
            <a:r>
              <a:rPr lang="it-IT" dirty="0" err="1" smtClean="0"/>
              <a:t>published</a:t>
            </a:r>
            <a:r>
              <a:rPr lang="it-IT" dirty="0" smtClean="0"/>
              <a:t> on </a:t>
            </a:r>
            <a:r>
              <a:rPr lang="it-IT" b="1" dirty="0" err="1"/>
              <a:t>its</a:t>
            </a:r>
            <a:endParaRPr lang="it-IT" b="1" dirty="0"/>
          </a:p>
          <a:p>
            <a:r>
              <a:rPr lang="it-IT" b="1" dirty="0" smtClean="0">
                <a:hlinkClick r:id="rId3"/>
              </a:rPr>
              <a:t>www.unibo.it/StudyGrants</a:t>
            </a:r>
            <a:r>
              <a:rPr lang="it-IT" b="1" dirty="0" smtClean="0"/>
              <a:t> </a:t>
            </a:r>
            <a:r>
              <a:rPr lang="it-IT" dirty="0" smtClean="0"/>
              <a:t>and</a:t>
            </a:r>
            <a:r>
              <a:rPr lang="it-IT" b="1" dirty="0"/>
              <a:t> </a:t>
            </a:r>
            <a:r>
              <a:rPr lang="it-IT" b="1" dirty="0" smtClean="0">
                <a:hlinkClick r:id="rId4"/>
              </a:rPr>
              <a:t>www.er-go.it/eng</a:t>
            </a:r>
            <a:r>
              <a:rPr lang="it-IT" b="1" dirty="0" smtClean="0"/>
              <a:t> </a:t>
            </a:r>
            <a:r>
              <a:rPr lang="it-IT" dirty="0" smtClean="0"/>
              <a:t>(website of </a:t>
            </a:r>
            <a:r>
              <a:rPr lang="en-US" dirty="0"/>
              <a:t> the Regional Authority for the Right to Higher Education</a:t>
            </a:r>
            <a:r>
              <a:rPr lang="it-IT" dirty="0" smtClean="0"/>
              <a:t> ER-GO).</a:t>
            </a:r>
            <a:endParaRPr lang="it-IT" b="1" dirty="0" smtClean="0"/>
          </a:p>
          <a:p>
            <a:r>
              <a:rPr lang="en-US" u="sng" dirty="0"/>
              <a:t>The </a:t>
            </a:r>
            <a:r>
              <a:rPr lang="en-US" u="sng" dirty="0" smtClean="0"/>
              <a:t>deadline is different for each call for applications.</a:t>
            </a:r>
            <a:endParaRPr lang="it-IT" dirty="0" smtClean="0"/>
          </a:p>
          <a:p>
            <a:endParaRPr lang="it-IT" dirty="0" smtClean="0"/>
          </a:p>
          <a:p>
            <a:r>
              <a:rPr lang="en-US" dirty="0" smtClean="0"/>
              <a:t>Study grants are available for spending a </a:t>
            </a:r>
            <a:r>
              <a:rPr lang="en-US" b="1" dirty="0" smtClean="0"/>
              <a:t>study </a:t>
            </a:r>
            <a:r>
              <a:rPr lang="en-US" b="1" dirty="0"/>
              <a:t>period </a:t>
            </a:r>
            <a:r>
              <a:rPr lang="en-US" b="1" dirty="0" smtClean="0"/>
              <a:t>abroad</a:t>
            </a:r>
            <a:r>
              <a:rPr lang="en-US" dirty="0" smtClean="0"/>
              <a:t>, in Europe end in the rest of the world. Calls for applications are published on </a:t>
            </a:r>
            <a:endParaRPr lang="it-IT" b="1" dirty="0"/>
          </a:p>
          <a:p>
            <a:r>
              <a:rPr lang="it-IT" b="1" dirty="0" smtClean="0">
                <a:hlinkClick r:id="rId5"/>
              </a:rPr>
              <a:t>www.unibo.it/InternationalRelations</a:t>
            </a:r>
            <a:r>
              <a:rPr lang="it-IT" b="1" dirty="0" smtClean="0"/>
              <a:t> </a:t>
            </a:r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dirty="0" smtClean="0"/>
              <a:t>GUIDANCE AND TUTORING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23528" y="980728"/>
            <a:ext cx="8640960" cy="5400600"/>
          </a:xfrm>
        </p:spPr>
        <p:txBody>
          <a:bodyPr/>
          <a:lstStyle/>
          <a:p>
            <a:pPr algn="just"/>
            <a:r>
              <a:rPr lang="en-US" dirty="0" smtClean="0"/>
              <a:t>TUTORS facilitates </a:t>
            </a:r>
            <a:r>
              <a:rPr lang="en-US" dirty="0"/>
              <a:t>students in their </a:t>
            </a:r>
            <a:r>
              <a:rPr lang="en-US" dirty="0" smtClean="0"/>
              <a:t>studies, acting as a valid point of reference throughout their university career.</a:t>
            </a:r>
          </a:p>
          <a:p>
            <a:pPr algn="just"/>
            <a:r>
              <a:rPr lang="it-IT" b="1" dirty="0" smtClean="0">
                <a:hlinkClick r:id="rId2"/>
              </a:rPr>
              <a:t>almaorienta.unibo.it/tutorato</a:t>
            </a:r>
            <a:r>
              <a:rPr lang="it-IT" b="1" dirty="0" smtClean="0"/>
              <a:t>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en-US" b="1" dirty="0" smtClean="0"/>
              <a:t>Internships</a:t>
            </a:r>
            <a:r>
              <a:rPr lang="en-US" dirty="0" smtClean="0"/>
              <a:t> are an </a:t>
            </a:r>
            <a:r>
              <a:rPr lang="en-US" dirty="0"/>
              <a:t>excellent opportunity for vocational training and for a first job experience</a:t>
            </a:r>
            <a:r>
              <a:rPr lang="en-US" dirty="0" smtClean="0"/>
              <a:t>.</a:t>
            </a:r>
          </a:p>
          <a:p>
            <a:pPr algn="just"/>
            <a:r>
              <a:rPr lang="it-IT" b="1" dirty="0" smtClean="0">
                <a:hlinkClick r:id="rId3"/>
              </a:rPr>
              <a:t>www.unibo.it/CurricularInternships </a:t>
            </a:r>
          </a:p>
          <a:p>
            <a:pPr algn="just"/>
            <a:r>
              <a:rPr lang="it-IT" b="1" dirty="0" smtClean="0">
                <a:hlinkClick r:id="rId3"/>
              </a:rPr>
              <a:t>www.unibo.it/PostgraduateInternships</a:t>
            </a:r>
            <a:r>
              <a:rPr lang="it-IT" b="1" dirty="0" smtClean="0"/>
              <a:t> </a:t>
            </a:r>
            <a:endParaRPr lang="it-IT" dirty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Work </a:t>
            </a:r>
            <a:r>
              <a:rPr lang="en-US" b="1" dirty="0"/>
              <a:t>Orientation Service </a:t>
            </a:r>
            <a:r>
              <a:rPr lang="en-US" dirty="0"/>
              <a:t>provides graduates and new graduates with tools and assistance in the </a:t>
            </a:r>
            <a:r>
              <a:rPr lang="en-US" dirty="0" smtClean="0"/>
              <a:t>phase </a:t>
            </a:r>
            <a:r>
              <a:rPr lang="en-US" dirty="0"/>
              <a:t>of integration into the labor market</a:t>
            </a:r>
            <a:r>
              <a:rPr lang="en-US" dirty="0" smtClean="0"/>
              <a:t>.</a:t>
            </a:r>
            <a:r>
              <a:rPr lang="it-IT" dirty="0" smtClean="0"/>
              <a:t> </a:t>
            </a:r>
            <a:r>
              <a:rPr lang="it-IT" b="1" dirty="0" smtClean="0">
                <a:hlinkClick r:id="rId4"/>
              </a:rPr>
              <a:t>www.unibo.it/CareersGuidance</a:t>
            </a:r>
            <a:r>
              <a:rPr lang="it-IT" b="1" dirty="0" smtClean="0"/>
              <a:t> </a:t>
            </a:r>
          </a:p>
          <a:p>
            <a:pPr algn="just"/>
            <a:endParaRPr lang="it-IT" b="1" dirty="0" smtClean="0"/>
          </a:p>
          <a:p>
            <a:r>
              <a:rPr lang="en-US" b="1" dirty="0" smtClean="0"/>
              <a:t>Job </a:t>
            </a:r>
            <a:r>
              <a:rPr lang="en-US" b="1" dirty="0"/>
              <a:t>Placement </a:t>
            </a:r>
            <a:r>
              <a:rPr lang="en-US" dirty="0" smtClean="0"/>
              <a:t>a </a:t>
            </a:r>
            <a:r>
              <a:rPr lang="en-US" dirty="0"/>
              <a:t>service helping graduates and graduating students to get in contact with the job </a:t>
            </a:r>
            <a:r>
              <a:rPr lang="en-US" dirty="0" smtClean="0"/>
              <a:t>market.</a:t>
            </a:r>
            <a:endParaRPr lang="en-US" b="1" dirty="0" smtClean="0"/>
          </a:p>
          <a:p>
            <a:r>
              <a:rPr lang="it-IT" b="1" dirty="0" smtClean="0">
                <a:hlinkClick r:id="rId5"/>
              </a:rPr>
              <a:t>www.jobplacement.unibo.it/en</a:t>
            </a:r>
            <a:r>
              <a:rPr lang="it-IT" b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STUDENT ADMINISTRATION OFFICES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Student Administration Offices help students to fulfil administrative </a:t>
            </a:r>
            <a:r>
              <a:rPr lang="en-US" dirty="0" smtClean="0"/>
              <a:t>requirements </a:t>
            </a:r>
            <a:r>
              <a:rPr lang="en-US" dirty="0"/>
              <a:t>throughout their university tenure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</a:t>
            </a:r>
            <a:r>
              <a:rPr lang="en-US" dirty="0"/>
              <a:t>information </a:t>
            </a:r>
            <a:r>
              <a:rPr lang="en-US" dirty="0" smtClean="0"/>
              <a:t>on </a:t>
            </a:r>
            <a:r>
              <a:rPr lang="en-US" b="1" dirty="0" smtClean="0">
                <a:hlinkClick r:id="rId2"/>
              </a:rPr>
              <a:t>www.unibo.it/StudentAdministrationOffice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International Desk</a:t>
            </a:r>
          </a:p>
          <a:p>
            <a:r>
              <a:rPr lang="en-US" dirty="0"/>
              <a:t>The desk provides support to international students enrolling in degree</a:t>
            </a:r>
          </a:p>
          <a:p>
            <a:r>
              <a:rPr lang="en-US" dirty="0" err="1"/>
              <a:t>programmes</a:t>
            </a:r>
            <a:r>
              <a:rPr lang="en-US" dirty="0"/>
              <a:t>. It provides study grants and other financial </a:t>
            </a:r>
            <a:r>
              <a:rPr lang="en-US" dirty="0" smtClean="0"/>
              <a:t>support.</a:t>
            </a:r>
          </a:p>
          <a:p>
            <a:r>
              <a:rPr lang="en-US" b="1" dirty="0" smtClean="0">
                <a:hlinkClick r:id="rId3"/>
              </a:rPr>
              <a:t>www.unibo.it/admissions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internationaldesk@unibo.it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12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4"/>
            <a:ext cx="8424862" cy="504056"/>
          </a:xfrm>
        </p:spPr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836712"/>
            <a:ext cx="8424862" cy="5616624"/>
          </a:xfrm>
        </p:spPr>
        <p:txBody>
          <a:bodyPr/>
          <a:lstStyle/>
          <a:p>
            <a:r>
              <a:rPr lang="en-US" b="1" dirty="0" smtClean="0"/>
              <a:t>Accommodation, halls of residence and support services.</a:t>
            </a:r>
          </a:p>
          <a:p>
            <a:r>
              <a:rPr lang="it-IT" dirty="0" smtClean="0"/>
              <a:t>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of </a:t>
            </a:r>
            <a:r>
              <a:rPr lang="it-IT" dirty="0" err="1" smtClean="0"/>
              <a:t>accommodation</a:t>
            </a:r>
            <a:r>
              <a:rPr lang="it-IT" dirty="0" smtClean="0"/>
              <a:t> and </a:t>
            </a:r>
            <a:r>
              <a:rPr lang="it-IT" dirty="0" err="1"/>
              <a:t>rental</a:t>
            </a:r>
            <a:r>
              <a:rPr lang="it-IT" dirty="0"/>
              <a:t> </a:t>
            </a:r>
            <a:r>
              <a:rPr lang="it-IT" dirty="0" err="1" smtClean="0"/>
              <a:t>contracts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on:</a:t>
            </a:r>
          </a:p>
          <a:p>
            <a:r>
              <a:rPr lang="it-IT" b="1" dirty="0" smtClean="0">
                <a:hlinkClick r:id="rId2"/>
              </a:rPr>
              <a:t>www.er-go.it/UnifiedLodgings</a:t>
            </a:r>
            <a:r>
              <a:rPr lang="it-IT" b="1" dirty="0" smtClean="0"/>
              <a:t> </a:t>
            </a:r>
          </a:p>
          <a:p>
            <a:r>
              <a:rPr lang="it-IT" b="1" dirty="0" smtClean="0">
                <a:hlinkClick r:id="rId3"/>
              </a:rPr>
              <a:t>www.unibo.it/AccommodationPlatforms</a:t>
            </a:r>
            <a:r>
              <a:rPr lang="it-IT" b="1" dirty="0" smtClean="0"/>
              <a:t>   </a:t>
            </a:r>
            <a:endParaRPr lang="it-IT" b="1" dirty="0"/>
          </a:p>
          <a:p>
            <a:r>
              <a:rPr lang="it-IT" b="1" dirty="0" smtClean="0">
                <a:hlinkClick r:id="rId4"/>
              </a:rPr>
              <a:t>www.unibo.it/LeaseContractRegistration</a:t>
            </a:r>
            <a:endParaRPr lang="it-IT" b="1" dirty="0" smtClean="0"/>
          </a:p>
          <a:p>
            <a:endParaRPr lang="it-IT" dirty="0"/>
          </a:p>
          <a:p>
            <a:r>
              <a:rPr lang="en-US" b="1" dirty="0"/>
              <a:t>Canteens and other catering </a:t>
            </a:r>
            <a:r>
              <a:rPr lang="en-US" b="1" dirty="0" smtClean="0"/>
              <a:t>facilities</a:t>
            </a:r>
          </a:p>
          <a:p>
            <a:r>
              <a:rPr lang="it-IT" b="1" dirty="0" smtClean="0">
                <a:hlinkClick r:id="rId5"/>
              </a:rPr>
              <a:t>www.unibo.it/CanteensandCatering</a:t>
            </a:r>
            <a:r>
              <a:rPr lang="it-IT" b="1" dirty="0" smtClean="0"/>
              <a:t> </a:t>
            </a:r>
            <a:endParaRPr lang="it-IT" b="1" dirty="0"/>
          </a:p>
          <a:p>
            <a:endParaRPr lang="it-IT" dirty="0"/>
          </a:p>
          <a:p>
            <a:r>
              <a:rPr lang="en-US" b="1" dirty="0" smtClean="0"/>
              <a:t>Libraries and study rooms</a:t>
            </a:r>
          </a:p>
          <a:p>
            <a:r>
              <a:rPr lang="it-IT" b="1" dirty="0" smtClean="0">
                <a:hlinkClick r:id="rId6"/>
              </a:rPr>
              <a:t>www.sba.unibo.it/en</a:t>
            </a:r>
            <a:r>
              <a:rPr lang="it-IT" b="1" dirty="0" smtClean="0"/>
              <a:t> </a:t>
            </a:r>
            <a:endParaRPr lang="en-US" b="1" dirty="0" smtClean="0"/>
          </a:p>
          <a:p>
            <a:r>
              <a:rPr lang="it-IT" b="1" dirty="0" smtClean="0">
                <a:hlinkClick r:id="rId7"/>
              </a:rPr>
              <a:t>www.unibo.it/StudyMultimediaRooms</a:t>
            </a:r>
            <a:r>
              <a:rPr lang="it-IT" b="1" dirty="0" smtClean="0"/>
              <a:t> </a:t>
            </a:r>
          </a:p>
          <a:p>
            <a:endParaRPr lang="it-IT" b="1" dirty="0" smtClean="0"/>
          </a:p>
          <a:p>
            <a:r>
              <a:rPr lang="it-IT" b="1" dirty="0" err="1" smtClean="0"/>
              <a:t>Transport</a:t>
            </a:r>
            <a:r>
              <a:rPr lang="it-IT" b="1" dirty="0" smtClean="0"/>
              <a:t> and </a:t>
            </a:r>
            <a:r>
              <a:rPr lang="it-IT" b="1" dirty="0" err="1" smtClean="0"/>
              <a:t>mobility</a:t>
            </a:r>
            <a:r>
              <a:rPr lang="it-IT" b="1" dirty="0" smtClean="0"/>
              <a:t>. </a:t>
            </a:r>
            <a:r>
              <a:rPr lang="it-IT" dirty="0" smtClean="0"/>
              <a:t>Discount for </a:t>
            </a:r>
            <a:r>
              <a:rPr lang="en-US" dirty="0" smtClean="0"/>
              <a:t>public </a:t>
            </a:r>
            <a:r>
              <a:rPr lang="en-US" dirty="0"/>
              <a:t>transport passes for </a:t>
            </a:r>
            <a:r>
              <a:rPr lang="en-US" dirty="0" smtClean="0"/>
              <a:t>students</a:t>
            </a:r>
          </a:p>
          <a:p>
            <a:r>
              <a:rPr lang="it-IT" b="1" dirty="0" smtClean="0">
                <a:hlinkClick r:id="rId8"/>
              </a:rPr>
              <a:t>www.unibo.it/Transport</a:t>
            </a:r>
            <a:r>
              <a:rPr lang="it-IT" b="1" dirty="0" smtClean="0"/>
              <a:t> </a:t>
            </a:r>
          </a:p>
          <a:p>
            <a:endParaRPr lang="it-IT" dirty="0" smtClean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9"/>
            <a:ext cx="8424862" cy="5400600"/>
          </a:xfrm>
        </p:spPr>
        <p:txBody>
          <a:bodyPr/>
          <a:lstStyle/>
          <a:p>
            <a:endParaRPr lang="it-IT" dirty="0"/>
          </a:p>
          <a:p>
            <a:pPr lvl="0"/>
            <a:r>
              <a:rPr lang="it-IT" b="1" dirty="0" err="1" smtClean="0"/>
              <a:t>Medical</a:t>
            </a:r>
            <a:r>
              <a:rPr lang="it-IT" b="1" dirty="0" smtClean="0"/>
              <a:t> care for </a:t>
            </a:r>
            <a:r>
              <a:rPr lang="it-IT" b="1" dirty="0" err="1"/>
              <a:t>I</a:t>
            </a:r>
            <a:r>
              <a:rPr lang="it-IT" b="1" dirty="0" err="1" smtClean="0"/>
              <a:t>talian</a:t>
            </a:r>
            <a:r>
              <a:rPr lang="it-IT" b="1" dirty="0" smtClean="0"/>
              <a:t> and </a:t>
            </a:r>
            <a:r>
              <a:rPr lang="it-IT" b="1" dirty="0" err="1"/>
              <a:t>F</a:t>
            </a:r>
            <a:r>
              <a:rPr lang="it-IT" b="1" dirty="0" err="1" smtClean="0"/>
              <a:t>oreign</a:t>
            </a:r>
            <a:r>
              <a:rPr lang="it-IT" b="1" dirty="0" smtClean="0"/>
              <a:t> students</a:t>
            </a:r>
            <a:endParaRPr lang="it-IT" dirty="0"/>
          </a:p>
          <a:p>
            <a:pPr lvl="0"/>
            <a:r>
              <a:rPr lang="it-IT" b="1" dirty="0" smtClean="0">
                <a:hlinkClick r:id="rId2"/>
              </a:rPr>
              <a:t>www.unibo.it/MedicalAssistance</a:t>
            </a:r>
            <a:r>
              <a:rPr lang="it-IT" b="1" dirty="0" smtClean="0"/>
              <a:t> </a:t>
            </a:r>
          </a:p>
          <a:p>
            <a:pPr lvl="0"/>
            <a:endParaRPr lang="it-IT" dirty="0" smtClean="0"/>
          </a:p>
          <a:p>
            <a:pPr algn="just"/>
            <a:r>
              <a:rPr lang="it-IT" b="1" dirty="0" smtClean="0"/>
              <a:t>The </a:t>
            </a:r>
            <a:r>
              <a:rPr lang="it-IT" b="1" dirty="0" err="1" smtClean="0"/>
              <a:t>psychological</a:t>
            </a:r>
            <a:r>
              <a:rPr lang="it-IT" b="1" dirty="0" smtClean="0"/>
              <a:t> </a:t>
            </a:r>
            <a:r>
              <a:rPr lang="it-IT" b="1" dirty="0" err="1" smtClean="0"/>
              <a:t>support</a:t>
            </a:r>
            <a:r>
              <a:rPr lang="it-IT" b="1" dirty="0" smtClean="0"/>
              <a:t> service </a:t>
            </a:r>
            <a:r>
              <a:rPr lang="it-IT" b="1" dirty="0"/>
              <a:t>(SAP</a:t>
            </a:r>
            <a:r>
              <a:rPr lang="it-IT" b="1" dirty="0" smtClean="0"/>
              <a:t>) </a:t>
            </a:r>
            <a:r>
              <a:rPr lang="it-IT" dirty="0" smtClean="0"/>
              <a:t>for students </a:t>
            </a:r>
            <a:r>
              <a:rPr lang="en-US" dirty="0"/>
              <a:t>who suffer from emotional and relational </a:t>
            </a:r>
            <a:r>
              <a:rPr lang="en-US" dirty="0" smtClean="0"/>
              <a:t>problems</a:t>
            </a:r>
            <a:r>
              <a:rPr lang="en-US" dirty="0"/>
              <a:t>, affective and </a:t>
            </a:r>
            <a:r>
              <a:rPr lang="en-US" dirty="0" smtClean="0"/>
              <a:t>behavioral </a:t>
            </a:r>
            <a:r>
              <a:rPr lang="en-US" dirty="0"/>
              <a:t>disorders or troubles in their academic </a:t>
            </a:r>
            <a:r>
              <a:rPr lang="en-US" dirty="0" smtClean="0"/>
              <a:t>lives </a:t>
            </a:r>
            <a:r>
              <a:rPr lang="it-IT" b="1" dirty="0" smtClean="0">
                <a:hlinkClick r:id="rId3"/>
              </a:rPr>
              <a:t>www.unibo.it/PsychologicalSupport</a:t>
            </a:r>
            <a:r>
              <a:rPr lang="it-IT" dirty="0" smtClean="0"/>
              <a:t> </a:t>
            </a:r>
          </a:p>
          <a:p>
            <a:pPr algn="just"/>
            <a:endParaRPr lang="it-IT" b="1" dirty="0"/>
          </a:p>
          <a:p>
            <a:pPr lvl="0" algn="just"/>
            <a:r>
              <a:rPr lang="en-US" b="1" dirty="0"/>
              <a:t>Services for disabled students and students with specific learning </a:t>
            </a:r>
            <a:r>
              <a:rPr lang="en-US" b="1" dirty="0" smtClean="0"/>
              <a:t>disabilities </a:t>
            </a:r>
            <a:r>
              <a:rPr lang="it-IT" b="1" dirty="0" smtClean="0">
                <a:hlinkClick r:id="rId4"/>
              </a:rPr>
              <a:t>www.studentidisabili.unibo.it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pPr lvl="0" algn="just"/>
            <a:r>
              <a:rPr lang="en-US" b="1" dirty="0" smtClean="0"/>
              <a:t>Cross-cultural consultation service for </a:t>
            </a:r>
            <a:r>
              <a:rPr lang="en-US" b="1" dirty="0"/>
              <a:t>international students </a:t>
            </a:r>
            <a:r>
              <a:rPr lang="en-US" dirty="0" smtClean="0"/>
              <a:t>who </a:t>
            </a:r>
            <a:r>
              <a:rPr lang="en-US" dirty="0"/>
              <a:t>are experiencing personal difficulties or are struggling to adapt to a new cultural and social </a:t>
            </a:r>
            <a:r>
              <a:rPr lang="en-US" dirty="0" smtClean="0"/>
              <a:t>environment </a:t>
            </a:r>
            <a:r>
              <a:rPr lang="en-US" b="1" dirty="0" smtClean="0">
                <a:hlinkClick r:id="rId5"/>
              </a:rPr>
              <a:t>www.unibo.it/CrossCulturalService</a:t>
            </a:r>
            <a:r>
              <a:rPr lang="en-US" b="1" dirty="0" smtClean="0"/>
              <a:t> </a:t>
            </a:r>
            <a:endParaRPr lang="it-IT" b="1" dirty="0" smtClean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LANGUAGES, MATH, </a:t>
            </a:r>
            <a:r>
              <a:rPr lang="it-IT" i="1" dirty="0" smtClean="0"/>
              <a:t>SOFT SKILLS</a:t>
            </a:r>
            <a:endParaRPr lang="it-IT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112469"/>
          </a:xfrm>
        </p:spPr>
        <p:txBody>
          <a:bodyPr/>
          <a:lstStyle/>
          <a:p>
            <a:pPr algn="just"/>
            <a:endParaRPr lang="it-IT" b="1" dirty="0" smtClean="0"/>
          </a:p>
          <a:p>
            <a:pPr algn="just"/>
            <a:r>
              <a:rPr lang="it-IT" b="1" dirty="0" err="1" smtClean="0"/>
              <a:t>University</a:t>
            </a:r>
            <a:r>
              <a:rPr lang="it-IT" b="1" dirty="0" smtClean="0"/>
              <a:t> Language Centre – CLA </a:t>
            </a:r>
            <a:r>
              <a:rPr lang="en-US" dirty="0" smtClean="0"/>
              <a:t>offers language training services to students in preparation for the language proficiency test or for study periods abroad and offers also Italian </a:t>
            </a:r>
            <a:r>
              <a:rPr lang="en-US" dirty="0"/>
              <a:t>courses for international </a:t>
            </a:r>
            <a:r>
              <a:rPr lang="en-US" dirty="0" smtClean="0"/>
              <a:t>students</a:t>
            </a:r>
            <a:r>
              <a:rPr lang="it-IT" dirty="0" smtClean="0"/>
              <a:t>. </a:t>
            </a:r>
            <a:r>
              <a:rPr lang="it-IT" b="1" dirty="0" smtClean="0">
                <a:hlinkClick r:id="rId2"/>
              </a:rPr>
              <a:t>www.cla.unibo.it</a:t>
            </a:r>
            <a:endParaRPr lang="it-IT" b="1" dirty="0" smtClean="0"/>
          </a:p>
          <a:p>
            <a:endParaRPr lang="it-IT" dirty="0" smtClean="0"/>
          </a:p>
          <a:p>
            <a:pPr algn="just"/>
            <a:r>
              <a:rPr lang="it-IT" b="1" dirty="0" err="1" smtClean="0"/>
              <a:t>AlmaMathematica</a:t>
            </a:r>
            <a:r>
              <a:rPr lang="it-IT" b="1" dirty="0" smtClean="0"/>
              <a:t> </a:t>
            </a:r>
            <a:r>
              <a:rPr lang="it-IT" dirty="0" smtClean="0"/>
              <a:t> </a:t>
            </a:r>
            <a:r>
              <a:rPr lang="en-US" dirty="0" smtClean="0"/>
              <a:t>provides </a:t>
            </a:r>
            <a:r>
              <a:rPr lang="en-US" dirty="0"/>
              <a:t>educational support to improve the mathematical preparation necessary to fulfill the </a:t>
            </a:r>
            <a:r>
              <a:rPr lang="en-US" dirty="0" smtClean="0"/>
              <a:t>Additional Learning Requirements (OFA)</a:t>
            </a:r>
            <a:r>
              <a:rPr lang="it-IT" dirty="0" smtClean="0"/>
              <a:t>. </a:t>
            </a:r>
            <a:r>
              <a:rPr lang="it-IT" b="1" dirty="0" smtClean="0">
                <a:hlinkClick r:id="rId3"/>
              </a:rPr>
              <a:t>www.almaorienta.unibo.it/AlmaMathematica</a:t>
            </a:r>
            <a:endParaRPr lang="it-IT" b="1" dirty="0" smtClean="0"/>
          </a:p>
          <a:p>
            <a:endParaRPr lang="it-IT" b="1" dirty="0" smtClean="0"/>
          </a:p>
          <a:p>
            <a:pPr algn="just"/>
            <a:r>
              <a:rPr lang="it-IT" b="1" dirty="0" smtClean="0"/>
              <a:t>BOOK </a:t>
            </a:r>
            <a:r>
              <a:rPr lang="it-IT" b="1" dirty="0"/>
              <a:t>– UniBo Open </a:t>
            </a:r>
            <a:r>
              <a:rPr lang="it-IT" b="1" dirty="0" smtClean="0"/>
              <a:t>Knowledge </a:t>
            </a:r>
            <a:r>
              <a:rPr lang="en-US" dirty="0" smtClean="0"/>
              <a:t>an </a:t>
            </a:r>
            <a:r>
              <a:rPr lang="en-US" dirty="0"/>
              <a:t>open-access platform available to all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hosts</a:t>
            </a:r>
            <a:r>
              <a:rPr lang="it-IT" dirty="0" smtClean="0"/>
              <a:t> </a:t>
            </a:r>
            <a:r>
              <a:rPr lang="it-IT" dirty="0" err="1"/>
              <a:t>MOOCs</a:t>
            </a:r>
            <a:r>
              <a:rPr lang="it-IT" dirty="0"/>
              <a:t>, </a:t>
            </a:r>
            <a:r>
              <a:rPr lang="en-US" dirty="0" smtClean="0"/>
              <a:t>open </a:t>
            </a:r>
            <a:r>
              <a:rPr lang="en-US" dirty="0"/>
              <a:t>courses, designed for distance </a:t>
            </a:r>
            <a:r>
              <a:rPr lang="en-US" dirty="0" smtClean="0"/>
              <a:t>learning.</a:t>
            </a:r>
            <a:r>
              <a:rPr lang="it-IT" dirty="0" smtClean="0"/>
              <a:t> </a:t>
            </a:r>
            <a:r>
              <a:rPr lang="it-IT" b="1" dirty="0" smtClean="0">
                <a:hlinkClick r:id="rId4"/>
              </a:rPr>
              <a:t>www.book.unibo.it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SPORT AND FREE TIME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040461"/>
          </a:xfrm>
        </p:spPr>
        <p:txBody>
          <a:bodyPr/>
          <a:lstStyle/>
          <a:p>
            <a:pPr algn="just"/>
            <a:r>
              <a:rPr lang="it-IT" b="1" dirty="0"/>
              <a:t>CUSB - </a:t>
            </a:r>
            <a:r>
              <a:rPr lang="it-IT" dirty="0"/>
              <a:t>Bologna </a:t>
            </a:r>
            <a:r>
              <a:rPr lang="it-IT" dirty="0" err="1"/>
              <a:t>University</a:t>
            </a:r>
            <a:r>
              <a:rPr lang="it-IT" dirty="0"/>
              <a:t> Sports Centre - </a:t>
            </a:r>
            <a:r>
              <a:rPr lang="en-US" dirty="0"/>
              <a:t>where to practice sports even at a competitive level</a:t>
            </a:r>
            <a:r>
              <a:rPr lang="it-IT" dirty="0" smtClean="0"/>
              <a:t> </a:t>
            </a:r>
            <a:r>
              <a:rPr lang="it-IT" b="1" dirty="0" smtClean="0">
                <a:hlinkClick r:id="rId2"/>
              </a:rPr>
              <a:t>www.cusb.unibo.it</a:t>
            </a:r>
            <a:endParaRPr lang="it-IT" b="1" dirty="0" smtClean="0"/>
          </a:p>
          <a:p>
            <a:endParaRPr lang="it-IT" b="1" dirty="0"/>
          </a:p>
          <a:p>
            <a:pPr algn="just"/>
            <a:r>
              <a:rPr lang="en-US" b="1" dirty="0" smtClean="0"/>
              <a:t>The </a:t>
            </a:r>
            <a:r>
              <a:rPr lang="en-US" b="1" dirty="0"/>
              <a:t>“Student-Athlete Dual Career” Project </a:t>
            </a:r>
            <a:r>
              <a:rPr lang="en-US" dirty="0"/>
              <a:t>seeks to enable exceptional athletes to reconcile their University studies with a career in competitive sports (dual career</a:t>
            </a:r>
            <a:r>
              <a:rPr lang="en-US" dirty="0" smtClean="0"/>
              <a:t>) </a:t>
            </a:r>
            <a:r>
              <a:rPr lang="it-IT" b="1" dirty="0" smtClean="0">
                <a:hlinkClick r:id="rId3"/>
              </a:rPr>
              <a:t>www.unibo.it/StudentAthlete</a:t>
            </a:r>
            <a:r>
              <a:rPr lang="it-IT" b="1" dirty="0" smtClean="0"/>
              <a:t> </a:t>
            </a:r>
          </a:p>
          <a:p>
            <a:pPr algn="just"/>
            <a:endParaRPr lang="it-IT" dirty="0"/>
          </a:p>
          <a:p>
            <a:pPr algn="just"/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en-US" dirty="0" smtClean="0"/>
              <a:t>opportunities </a:t>
            </a:r>
            <a:r>
              <a:rPr lang="en-US" dirty="0"/>
              <a:t>to enjoy </a:t>
            </a:r>
            <a:r>
              <a:rPr lang="en-US" b="1" dirty="0"/>
              <a:t>cultural activities at reduced prices </a:t>
            </a:r>
            <a:r>
              <a:rPr lang="en-US" dirty="0"/>
              <a:t>are </a:t>
            </a:r>
            <a:r>
              <a:rPr lang="en-US" dirty="0" err="1"/>
              <a:t>indicatts</a:t>
            </a:r>
            <a:endParaRPr lang="en-US" dirty="0"/>
          </a:p>
          <a:p>
            <a:pPr algn="just"/>
            <a:r>
              <a:rPr lang="en-US" b="1" dirty="0" smtClean="0">
                <a:hlinkClick r:id="rId4"/>
              </a:rPr>
              <a:t>www.unibo.it/DiscountsCinemasTheatres</a:t>
            </a:r>
            <a:r>
              <a:rPr lang="en-US" b="1" dirty="0" smtClean="0"/>
              <a:t> </a:t>
            </a:r>
            <a:endParaRPr lang="en-US" b="1" dirty="0"/>
          </a:p>
          <a:p>
            <a:pPr algn="just"/>
            <a:r>
              <a:rPr lang="en-US" b="1" dirty="0" smtClean="0">
                <a:hlinkClick r:id="rId5"/>
              </a:rPr>
              <a:t>www.unibo.it/AgevolazioniEventiCulturalied</a:t>
            </a:r>
            <a:r>
              <a:rPr lang="en-US" b="1" dirty="0" smtClean="0"/>
              <a:t> </a:t>
            </a:r>
            <a:endParaRPr lang="en-US" b="1" dirty="0"/>
          </a:p>
          <a:p>
            <a:pPr algn="just"/>
            <a:endParaRPr lang="it-IT" dirty="0"/>
          </a:p>
          <a:p>
            <a:pPr algn="just"/>
            <a:r>
              <a:rPr lang="en-US" dirty="0"/>
              <a:t>To get information on cultural events promoted by the University, you must register for the </a:t>
            </a:r>
            <a:r>
              <a:rPr lang="en-US" b="1" dirty="0" smtClean="0"/>
              <a:t>UNIBOCULTURA </a:t>
            </a:r>
            <a:r>
              <a:rPr lang="en-US" dirty="0" smtClean="0"/>
              <a:t>newsletter</a:t>
            </a:r>
          </a:p>
          <a:p>
            <a:pPr algn="just"/>
            <a:r>
              <a:rPr lang="it-IT" b="1" dirty="0" smtClean="0">
                <a:hlinkClick r:id="rId6"/>
              </a:rPr>
              <a:t>www.unibo.it/UniboCulturaInitiatives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AREA BIBLIOTECHE </a:t>
            </a: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E SERVIZI ALLO STUDIO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2"/>
              </a:rPr>
              <a:t>abis.dirittoallostudio@unibo.it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3"/>
              </a:rPr>
              <a:t>abis.segreteriestudenti@unibo.it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543</Words>
  <Application>Microsoft Office PowerPoint</Application>
  <PresentationFormat>Presentazione su schermo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Silvia Burattoni</cp:lastModifiedBy>
  <cp:revision>113</cp:revision>
  <cp:lastPrinted>2018-09-07T09:56:27Z</cp:lastPrinted>
  <dcterms:created xsi:type="dcterms:W3CDTF">2017-11-13T10:11:35Z</dcterms:created>
  <dcterms:modified xsi:type="dcterms:W3CDTF">2018-09-17T13:25:44Z</dcterms:modified>
</cp:coreProperties>
</file>